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0EC99-23DF-4016-8ADE-9CD55D65C2BC}" type="datetimeFigureOut">
              <a:rPr lang="en-US" smtClean="0"/>
              <a:pPr/>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F90A9-74DA-454E-A7E2-CE38029D16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F90A9-74DA-454E-A7E2-CE38029D161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6B6DB73-B619-4CF7-A654-743E7B1EDC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6DB73-B619-4CF7-A654-743E7B1EDC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6DB73-B619-4CF7-A654-743E7B1EDC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3A4EE8-C4E4-4EA1-BC27-926219CF17E1}"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6B6DB73-B619-4CF7-A654-743E7B1EDCF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E3A4EE8-C4E4-4EA1-BC27-926219CF17E1}" type="datetimeFigureOut">
              <a:rPr lang="en-US" smtClean="0"/>
              <a:pPr/>
              <a:t>11/11/2020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6DB73-B619-4CF7-A654-743E7B1EDCF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1828800"/>
          </a:xfrm>
        </p:spPr>
        <p:style>
          <a:lnRef idx="1">
            <a:schemeClr val="accent5"/>
          </a:lnRef>
          <a:fillRef idx="2">
            <a:schemeClr val="accent5"/>
          </a:fillRef>
          <a:effectRef idx="1">
            <a:schemeClr val="accent5"/>
          </a:effectRef>
          <a:fontRef idx="minor">
            <a:schemeClr val="dk1"/>
          </a:fontRef>
        </p:style>
        <p:txBody>
          <a:bodyPr/>
          <a:lstStyle/>
          <a:p>
            <a:r>
              <a:rPr lang="en-US" dirty="0" smtClean="0"/>
              <a:t>SBI </a:t>
            </a:r>
            <a:r>
              <a:rPr lang="en-US" smtClean="0"/>
              <a:t>IIT </a:t>
            </a:r>
            <a:r>
              <a:rPr lang="en-US" smtClean="0"/>
              <a:t>KANPUR</a:t>
            </a:r>
            <a:br>
              <a:rPr lang="en-US" smtClean="0"/>
            </a:br>
            <a:r>
              <a:rPr lang="en-US" smtClean="0"/>
              <a:t>BRANCH </a:t>
            </a:r>
            <a:r>
              <a:rPr lang="en-US" dirty="0" smtClean="0"/>
              <a:t>CODE-01161</a:t>
            </a:r>
            <a:endParaRPr lang="en-US" dirty="0"/>
          </a:p>
        </p:txBody>
      </p:sp>
      <p:sp>
        <p:nvSpPr>
          <p:cNvPr id="3" name="Subtitle 2"/>
          <p:cNvSpPr>
            <a:spLocks noGrp="1"/>
          </p:cNvSpPr>
          <p:nvPr>
            <p:ph type="subTitle" idx="1"/>
          </p:nvPr>
        </p:nvSpPr>
        <p:spPr>
          <a:xfrm>
            <a:off x="533400" y="3228536"/>
            <a:ext cx="8077200" cy="1752600"/>
          </a:xfrm>
        </p:spPr>
        <p:style>
          <a:lnRef idx="0">
            <a:schemeClr val="accent4"/>
          </a:lnRef>
          <a:fillRef idx="3">
            <a:schemeClr val="accent4"/>
          </a:fillRef>
          <a:effectRef idx="3">
            <a:schemeClr val="accent4"/>
          </a:effectRef>
          <a:fontRef idx="minor">
            <a:schemeClr val="lt1"/>
          </a:fontRef>
        </p:style>
        <p:txBody>
          <a:bodyPr/>
          <a:lstStyle/>
          <a:p>
            <a:r>
              <a:rPr lang="en-US" dirty="0" smtClean="0"/>
              <a:t>WELCOMES NEW STUDENT OF ACADEMIC YEAR 2020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6096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SBI HAS VARIOUS TYPE OF PRODUCT FOR STUDENTS:</a:t>
            </a:r>
          </a:p>
          <a:p>
            <a:endParaRPr lang="en-US" dirty="0"/>
          </a:p>
          <a:p>
            <a:r>
              <a:rPr lang="en-US" dirty="0" smtClean="0"/>
              <a:t>NEW STUDENT REQUIRED ONLY TWO THINGS</a:t>
            </a:r>
          </a:p>
          <a:p>
            <a:pPr marL="342900" indent="-342900">
              <a:buAutoNum type="arabicPeriod"/>
            </a:pPr>
            <a:r>
              <a:rPr lang="en-US" dirty="0" smtClean="0"/>
              <a:t>NEW SAVING ACCOUNT</a:t>
            </a:r>
          </a:p>
          <a:p>
            <a:pPr marL="342900" indent="-342900">
              <a:buAutoNum type="arabicPeriod"/>
            </a:pPr>
            <a:r>
              <a:rPr lang="en-US" dirty="0" smtClean="0"/>
              <a:t>SCHOLAR LOAN TO REPAY FEES</a:t>
            </a:r>
            <a:endParaRPr lang="en-US" dirty="0"/>
          </a:p>
        </p:txBody>
      </p:sp>
      <p:sp>
        <p:nvSpPr>
          <p:cNvPr id="4" name="TextBox 3"/>
          <p:cNvSpPr txBox="1"/>
          <p:nvPr/>
        </p:nvSpPr>
        <p:spPr>
          <a:xfrm>
            <a:off x="381000" y="3124200"/>
            <a:ext cx="80772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STUDENT OF AGE 18 AND ABOVE WE HAVE ONLINES INSTA SAVING ACCOUNT. </a:t>
            </a:r>
          </a:p>
          <a:p>
            <a:r>
              <a:rPr lang="en-US" dirty="0" smtClean="0"/>
              <a:t>FEATURES:-</a:t>
            </a:r>
          </a:p>
          <a:p>
            <a:pPr>
              <a:buFont typeface="Wingdings" pitchFamily="2" charset="2"/>
              <a:buChar char="Ø"/>
            </a:pPr>
            <a:r>
              <a:rPr lang="en-US" dirty="0" smtClean="0"/>
              <a:t>NO MINIMUM BALANCE REQUIREMENT</a:t>
            </a:r>
          </a:p>
          <a:p>
            <a:pPr>
              <a:buFont typeface="Wingdings" pitchFamily="2" charset="2"/>
              <a:buChar char="Ø"/>
            </a:pPr>
            <a:r>
              <a:rPr lang="en-US" dirty="0" smtClean="0"/>
              <a:t>INSTANT ACCOUNT ACTIVATION</a:t>
            </a:r>
          </a:p>
          <a:p>
            <a:pPr>
              <a:buFont typeface="Wingdings" pitchFamily="2" charset="2"/>
              <a:buChar char="Ø"/>
            </a:pPr>
            <a:r>
              <a:rPr lang="en-US" dirty="0" smtClean="0"/>
              <a:t>NO NEED TO VISIT BRANCH IN THIS PANDEMIC</a:t>
            </a:r>
          </a:p>
          <a:p>
            <a:pPr>
              <a:buFont typeface="Wingdings" pitchFamily="2" charset="2"/>
              <a:buChar char="Ø"/>
            </a:pPr>
            <a:r>
              <a:rPr lang="en-US" dirty="0" smtClean="0"/>
              <a:t>PERSONALISED RUPAY DEBIT CARD</a:t>
            </a:r>
          </a:p>
          <a:p>
            <a:pPr>
              <a:buFont typeface="Wingdings" pitchFamily="2" charset="2"/>
              <a:buChar char="Ø"/>
            </a:pPr>
            <a:r>
              <a:rPr lang="en-US" dirty="0" smtClean="0"/>
              <a:t>INB FACILITY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90600"/>
            <a:ext cx="7848600" cy="3416320"/>
          </a:xfrm>
          <a:prstGeom prst="rect">
            <a:avLst/>
          </a:prstGeom>
          <a:noFill/>
        </p:spPr>
        <p:txBody>
          <a:bodyPr wrap="square" rtlCol="0">
            <a:spAutoFit/>
          </a:bodyPr>
          <a:lstStyle/>
          <a:p>
            <a:r>
              <a:rPr lang="en-US" dirty="0" smtClean="0">
                <a:solidFill>
                  <a:srgbClr val="002060"/>
                </a:solidFill>
              </a:rPr>
              <a:t>FOR STUDENT HAVING AGE BELOW THAN 18 OFFLINE MODE, MEANS THEY HAVE TO SEND SB ACCOUNT OPENING FORMS GIVEN DULLY FILLED ALONG WITH KYC (KYC MEANS ID PROOF AND ADDRESS PROOF)</a:t>
            </a:r>
          </a:p>
          <a:p>
            <a:endParaRPr lang="en-US" dirty="0">
              <a:solidFill>
                <a:srgbClr val="002060"/>
              </a:solidFill>
            </a:endParaRPr>
          </a:p>
          <a:p>
            <a:pPr marL="342900" indent="-342900">
              <a:buFont typeface="Wingdings" pitchFamily="2" charset="2"/>
              <a:buChar char="Ø"/>
            </a:pPr>
            <a:r>
              <a:rPr lang="en-US" dirty="0" smtClean="0">
                <a:solidFill>
                  <a:srgbClr val="002060"/>
                </a:solidFill>
              </a:rPr>
              <a:t>MINOR CAN’T KEEP NOMINEE .</a:t>
            </a:r>
          </a:p>
          <a:p>
            <a:pPr marL="342900" indent="-342900">
              <a:buFont typeface="Wingdings" pitchFamily="2" charset="2"/>
              <a:buChar char="Ø"/>
            </a:pPr>
            <a:r>
              <a:rPr lang="en-US" dirty="0" smtClean="0">
                <a:solidFill>
                  <a:srgbClr val="002060"/>
                </a:solidFill>
              </a:rPr>
              <a:t>AADHAR CARD WILL WORK INSTEAD OF PAN CARD IN MINOR CASE</a:t>
            </a:r>
          </a:p>
          <a:p>
            <a:pPr>
              <a:buFont typeface="Wingdings" pitchFamily="2" charset="2"/>
              <a:buChar char="Ø"/>
            </a:pPr>
            <a:r>
              <a:rPr lang="en-US" dirty="0" smtClean="0">
                <a:solidFill>
                  <a:srgbClr val="002060"/>
                </a:solidFill>
              </a:rPr>
              <a:t>   NO MINIMUM BALANCE REQUIREMENT</a:t>
            </a:r>
          </a:p>
          <a:p>
            <a:pPr>
              <a:buFont typeface="Wingdings" pitchFamily="2" charset="2"/>
              <a:buChar char="Ø"/>
            </a:pPr>
            <a:r>
              <a:rPr lang="en-US" dirty="0" smtClean="0">
                <a:solidFill>
                  <a:srgbClr val="002060"/>
                </a:solidFill>
              </a:rPr>
              <a:t>   INSTANT ACCOUNT ACTIVATION</a:t>
            </a:r>
          </a:p>
          <a:p>
            <a:pPr>
              <a:buFont typeface="Wingdings" pitchFamily="2" charset="2"/>
              <a:buChar char="Ø"/>
            </a:pPr>
            <a:r>
              <a:rPr lang="en-US" dirty="0" smtClean="0">
                <a:solidFill>
                  <a:srgbClr val="002060"/>
                </a:solidFill>
              </a:rPr>
              <a:t>   NO NEED TO VISIT BRANCH IN THIS PANDEMIC,JUST SEND BY POST AND MAIL.</a:t>
            </a:r>
          </a:p>
          <a:p>
            <a:pPr>
              <a:buFont typeface="Wingdings" pitchFamily="2" charset="2"/>
              <a:buChar char="Ø"/>
            </a:pPr>
            <a:r>
              <a:rPr lang="en-US" dirty="0" smtClean="0">
                <a:solidFill>
                  <a:srgbClr val="002060"/>
                </a:solidFill>
              </a:rPr>
              <a:t>INB FACILITY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6330644" cy="6924973"/>
          </a:xfrm>
          <a:prstGeom prst="rect">
            <a:avLst/>
          </a:prstGeom>
          <a:noFill/>
        </p:spPr>
        <p:txBody>
          <a:bodyPr wrap="square" rtlCol="0">
            <a:spAutoFit/>
          </a:bodyPr>
          <a:lstStyle/>
          <a:p>
            <a:r>
              <a:rPr lang="en-US" dirty="0" smtClean="0"/>
              <a:t>SBI SCHOLAR LOAN: WHY TO TAKE SBI SCHOLAR LOANS</a:t>
            </a:r>
          </a:p>
          <a:p>
            <a:r>
              <a:rPr lang="en-US" dirty="0" smtClean="0"/>
              <a:t>THERE ARE VARIOUS REASONS…………………………..</a:t>
            </a:r>
          </a:p>
          <a:p>
            <a:endParaRPr lang="en-US" dirty="0"/>
          </a:p>
          <a:p>
            <a:r>
              <a:rPr lang="en-US" dirty="0" smtClean="0"/>
              <a:t>1.CHEAPEST RATE THAN OTHER BANKS</a:t>
            </a:r>
          </a:p>
          <a:p>
            <a:r>
              <a:rPr lang="en-US" dirty="0" smtClean="0"/>
              <a:t>2.EASY PROCESS</a:t>
            </a:r>
          </a:p>
          <a:p>
            <a:r>
              <a:rPr lang="en-US" dirty="0" smtClean="0"/>
              <a:t>3. SUBSIDY FACILITY </a:t>
            </a:r>
          </a:p>
          <a:p>
            <a:r>
              <a:rPr lang="en-US" dirty="0" smtClean="0"/>
              <a:t>4. SPEEDY PROCESS</a:t>
            </a:r>
          </a:p>
          <a:p>
            <a:r>
              <a:rPr lang="en-US" dirty="0" smtClean="0"/>
              <a:t>5. DIRECT TIE UP WITH IIT KANPUR AS WE ARE CAMPUS BRANCH</a:t>
            </a:r>
          </a:p>
          <a:p>
            <a:endParaRPr lang="hi-IN" dirty="0" smtClean="0"/>
          </a:p>
          <a:p>
            <a:endParaRPr lang="hi-IN" dirty="0"/>
          </a:p>
          <a:p>
            <a:endParaRPr lang="hi-IN" dirty="0" smtClean="0"/>
          </a:p>
          <a:p>
            <a:r>
              <a:rPr lang="hi-IN" sz="4800" dirty="0"/>
              <a:t>और </a:t>
            </a:r>
            <a:r>
              <a:rPr lang="hi-IN" sz="4800" dirty="0" smtClean="0"/>
              <a:t>क्या चाहिए ?</a:t>
            </a:r>
            <a:endParaRPr lang="en-US" sz="4800"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Object 3"/>
          <p:cNvGraphicFramePr>
            <a:graphicFrameLocks/>
          </p:cNvGraphicFramePr>
          <p:nvPr/>
        </p:nvGraphicFramePr>
        <p:xfrm>
          <a:off x="1524000" y="1397000"/>
          <a:ext cx="6096000" cy="4064000"/>
        </p:xfrm>
        <a:graphic>
          <a:graphicData uri="http://schemas.openxmlformats.org/presentationml/2006/ole">
            <p:oleObj spid="_x0000_s1027" name="Acrobat Document" r:id="rId3" imgW="0" imgH="0" progId="AcroExch.Document.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1" y="1066800"/>
            <a:ext cx="7772400" cy="5909310"/>
          </a:xfrm>
          <a:prstGeom prst="rect">
            <a:avLst/>
          </a:prstGeom>
          <a:noFill/>
        </p:spPr>
        <p:txBody>
          <a:bodyPr wrap="square" rtlCol="0">
            <a:spAutoFit/>
          </a:bodyPr>
          <a:lstStyle/>
          <a:p>
            <a:endParaRPr lang="en-US" dirty="0"/>
          </a:p>
          <a:p>
            <a:r>
              <a:rPr lang="en-US" dirty="0"/>
              <a:t> </a:t>
            </a:r>
            <a:r>
              <a:rPr lang="en-US" b="1" dirty="0"/>
              <a:t>Eligible Expenses: </a:t>
            </a:r>
          </a:p>
          <a:p>
            <a:pPr algn="just"/>
            <a:r>
              <a:rPr lang="en-US" dirty="0" smtClean="0"/>
              <a:t> </a:t>
            </a:r>
            <a:r>
              <a:rPr lang="en-US" dirty="0"/>
              <a:t>Fee payable to college/school/ hostel /Examination/ Library/ Laboratory fees / </a:t>
            </a:r>
            <a:r>
              <a:rPr lang="en-US" dirty="0" smtClean="0"/>
              <a:t>Purchase </a:t>
            </a:r>
            <a:r>
              <a:rPr lang="en-US" dirty="0"/>
              <a:t>of books/ equipments/ instruments/ uniforms /Purchase of computer/ laptop, if essential for completion of course. </a:t>
            </a:r>
          </a:p>
          <a:p>
            <a:pPr algn="just"/>
            <a:r>
              <a:rPr lang="en-US" dirty="0" smtClean="0"/>
              <a:t> </a:t>
            </a:r>
            <a:r>
              <a:rPr lang="en-US" dirty="0"/>
              <a:t>Any other expense required to complete the course like study tours, visits to foreign universities in exchange programs, project work, thesis, etc </a:t>
            </a:r>
            <a:endParaRPr lang="en-US" dirty="0" smtClean="0"/>
          </a:p>
          <a:p>
            <a:endParaRPr lang="en-US" dirty="0"/>
          </a:p>
          <a:p>
            <a:pPr algn="just"/>
            <a:r>
              <a:rPr lang="en-US" b="1" dirty="0"/>
              <a:t>Repayment </a:t>
            </a:r>
            <a:r>
              <a:rPr lang="en-US" b="1" dirty="0" smtClean="0"/>
              <a:t>Holiday/Moratorium: Course Period +6 MONTHS after job or 1 </a:t>
            </a:r>
            <a:r>
              <a:rPr lang="en-US" b="1" dirty="0"/>
              <a:t>year </a:t>
            </a:r>
            <a:r>
              <a:rPr lang="en-US" b="1" dirty="0" smtClean="0"/>
              <a:t>whichever is earlier </a:t>
            </a:r>
            <a:r>
              <a:rPr lang="en-US" b="1" dirty="0"/>
              <a:t>: Maximum 15 years after commencement of repayment Second Education Loan (Top up Loan) : If a student approaches the bank for a loan for further studies, the same can be granted subject to combined loan amount should not exceed the maximum permissible loan amount under SBI Scholar Loan Scheme. </a:t>
            </a:r>
            <a:endParaRPr lang="en-US" b="1" dirty="0" smtClean="0"/>
          </a:p>
          <a:p>
            <a:endParaRPr lang="en-US" b="1" dirty="0"/>
          </a:p>
          <a:p>
            <a:endParaRPr lang="en-US" b="1" dirty="0" smtClean="0"/>
          </a:p>
          <a:p>
            <a:endParaRPr lang="en-US" b="1" dirty="0"/>
          </a:p>
          <a:p>
            <a:endParaRPr lang="en-US" b="1" dirty="0" smtClean="0"/>
          </a:p>
          <a:p>
            <a:endParaRPr lang="en-US" b="1" dirty="0"/>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nvGraphicFramePr>
        <p:xfrm>
          <a:off x="1524000" y="1397000"/>
          <a:ext cx="6096000" cy="4064000"/>
        </p:xfrm>
        <a:graphic>
          <a:graphicData uri="http://schemas.openxmlformats.org/presentationml/2006/ole">
            <p:oleObj spid="_x0000_s2050" name="Acrobat Document" r:id="rId3" imgW="0" imgH="0" progId="AcroExch.Document.11">
              <p:embed/>
            </p:oleObj>
          </a:graphicData>
        </a:graphic>
      </p:graphicFrame>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2051" name="Acrobat Document" r:id="rId4" imgW="0" imgH="0" progId="AcroExch.Document.11">
              <p:embed/>
            </p:oleObj>
          </a:graphicData>
        </a:graphic>
      </p:graphicFrame>
      <p:graphicFrame>
        <p:nvGraphicFramePr>
          <p:cNvPr id="4" name="Object 3"/>
          <p:cNvGraphicFramePr>
            <a:graphicFrameLocks/>
          </p:cNvGraphicFramePr>
          <p:nvPr/>
        </p:nvGraphicFramePr>
        <p:xfrm>
          <a:off x="1524000" y="1371600"/>
          <a:ext cx="6096000" cy="4064000"/>
        </p:xfrm>
        <a:graphic>
          <a:graphicData uri="http://schemas.openxmlformats.org/presentationml/2006/ole">
            <p:oleObj spid="_x0000_s2052" name="Acrobat Document" r:id="rId5" imgW="0" imgH="0" progId="AcroExch.Document.11">
              <p:embed/>
            </p:oleObj>
          </a:graphicData>
        </a:graphic>
      </p:graphicFrame>
      <p:graphicFrame>
        <p:nvGraphicFramePr>
          <p:cNvPr id="5" name="Object 4"/>
          <p:cNvGraphicFramePr>
            <a:graphicFrameLocks/>
          </p:cNvGraphicFramePr>
          <p:nvPr/>
        </p:nvGraphicFramePr>
        <p:xfrm>
          <a:off x="1524000" y="1397000"/>
          <a:ext cx="6096000" cy="4064000"/>
        </p:xfrm>
        <a:graphic>
          <a:graphicData uri="http://schemas.openxmlformats.org/presentationml/2006/ole">
            <p:oleObj spid="_x0000_s2053" name="Acrobat Document" r:id="rId6" imgW="0" imgH="0" progId="AcroExch.Document.11">
              <p:embed/>
            </p:oleObj>
          </a:graphicData>
        </a:graphic>
      </p:graphicFrame>
      <p:graphicFrame>
        <p:nvGraphicFramePr>
          <p:cNvPr id="6" name="Object 5"/>
          <p:cNvGraphicFramePr>
            <a:graphicFrameLocks/>
          </p:cNvGraphicFramePr>
          <p:nvPr/>
        </p:nvGraphicFramePr>
        <p:xfrm>
          <a:off x="3429000" y="1397000"/>
          <a:ext cx="4191000" cy="4064000"/>
        </p:xfrm>
        <a:graphic>
          <a:graphicData uri="http://schemas.openxmlformats.org/presentationml/2006/ole">
            <p:oleObj spid="_x0000_s2054" name="Acrobat Document" r:id="rId7" imgW="0" imgH="0" progId="AcroExch.Document.11">
              <p:embed/>
            </p:oleObj>
          </a:graphicData>
        </a:graphic>
      </p:graphicFrame>
      <p:graphicFrame>
        <p:nvGraphicFramePr>
          <p:cNvPr id="7" name="Object 6"/>
          <p:cNvGraphicFramePr>
            <a:graphicFrameLocks/>
          </p:cNvGraphicFramePr>
          <p:nvPr/>
        </p:nvGraphicFramePr>
        <p:xfrm>
          <a:off x="1143000" y="1295400"/>
          <a:ext cx="7086600" cy="4495800"/>
        </p:xfrm>
        <a:graphic>
          <a:graphicData uri="http://schemas.openxmlformats.org/presentationml/2006/ole">
            <p:oleObj spid="_x0000_s2055" name="Acrobat Document" r:id="rId8" imgW="0" imgH="0" progId="AcroExch.Document.11">
              <p:embed/>
            </p:oleObj>
          </a:graphicData>
        </a:graphic>
      </p:graphicFrame>
      <p:graphicFrame>
        <p:nvGraphicFramePr>
          <p:cNvPr id="8" name="Object 7"/>
          <p:cNvGraphicFramePr>
            <a:graphicFrameLocks noChangeAspect="1"/>
          </p:cNvGraphicFramePr>
          <p:nvPr/>
        </p:nvGraphicFramePr>
        <p:xfrm>
          <a:off x="2133600" y="0"/>
          <a:ext cx="4846637" cy="6400800"/>
        </p:xfrm>
        <a:graphic>
          <a:graphicData uri="http://schemas.openxmlformats.org/presentationml/2006/ole">
            <p:oleObj spid="_x0000_s2056" name="Acrobat Document" r:id="rId9" imgW="5668166" imgH="8019048" progId="AcroExch.Document.11">
              <p:embed/>
            </p:oleObj>
          </a:graphicData>
        </a:graphic>
      </p:graphicFrame>
      <p:sp>
        <p:nvSpPr>
          <p:cNvPr id="9" name="TextBox 8"/>
          <p:cNvSpPr txBox="1"/>
          <p:nvPr/>
        </p:nvSpPr>
        <p:spPr>
          <a:xfrm>
            <a:off x="152401" y="1371600"/>
            <a:ext cx="1905000" cy="258532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Form for scholar loan </a:t>
            </a:r>
          </a:p>
          <a:p>
            <a:r>
              <a:rPr lang="en-US" dirty="0" smtClean="0"/>
              <a:t>Detail of Student, Father and Co-applicant to be filled.</a:t>
            </a:r>
          </a:p>
          <a:p>
            <a:r>
              <a:rPr lang="en-US" dirty="0" smtClean="0"/>
              <a:t>(Co-applicant will be father or mother)</a:t>
            </a:r>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1524000"/>
            <a:ext cx="1447800" cy="1200329"/>
          </a:xfrm>
          <a:prstGeom prst="rect">
            <a:avLst/>
          </a:prstGeom>
          <a:noFill/>
        </p:spPr>
        <p:txBody>
          <a:bodyPr wrap="square" rtlCol="0">
            <a:spAutoFit/>
          </a:bodyPr>
          <a:lstStyle/>
          <a:p>
            <a:r>
              <a:rPr lang="en-US" dirty="0" smtClean="0"/>
              <a:t>Form for SAVING account for minor Part I</a:t>
            </a:r>
            <a:endParaRPr lang="en-US" dirty="0"/>
          </a:p>
        </p:txBody>
      </p:sp>
      <p:graphicFrame>
        <p:nvGraphicFramePr>
          <p:cNvPr id="3" name="Object 2"/>
          <p:cNvGraphicFramePr>
            <a:graphicFrameLocks noChangeAspect="1"/>
          </p:cNvGraphicFramePr>
          <p:nvPr/>
        </p:nvGraphicFramePr>
        <p:xfrm>
          <a:off x="2147888" y="228600"/>
          <a:ext cx="4846637" cy="6324600"/>
        </p:xfrm>
        <a:graphic>
          <a:graphicData uri="http://schemas.openxmlformats.org/presentationml/2006/ole">
            <p:oleObj spid="_x0000_s3075" name="Acrobat Document" r:id="rId3" imgW="5668166" imgH="8019048" progId="AcroExch.Document.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147888" y="0"/>
          <a:ext cx="4846637" cy="6858000"/>
        </p:xfrm>
        <a:graphic>
          <a:graphicData uri="http://schemas.openxmlformats.org/presentationml/2006/ole">
            <p:oleObj spid="_x0000_s4098" name="Acrobat Document" r:id="rId3" imgW="5668166" imgH="8019048" progId="AcroExch.Document.11">
              <p:embed/>
            </p:oleObj>
          </a:graphicData>
        </a:graphic>
      </p:graphicFrame>
      <p:sp>
        <p:nvSpPr>
          <p:cNvPr id="3" name="TextBox 2"/>
          <p:cNvSpPr txBox="1"/>
          <p:nvPr/>
        </p:nvSpPr>
        <p:spPr>
          <a:xfrm>
            <a:off x="457200" y="1143000"/>
            <a:ext cx="1447800" cy="923330"/>
          </a:xfrm>
          <a:prstGeom prst="rect">
            <a:avLst/>
          </a:prstGeom>
          <a:noFill/>
        </p:spPr>
        <p:txBody>
          <a:bodyPr wrap="square" rtlCol="0">
            <a:spAutoFit/>
          </a:bodyPr>
          <a:lstStyle/>
          <a:p>
            <a:r>
              <a:rPr lang="en-US" dirty="0" smtClean="0"/>
              <a:t>SAVING FORM PART-II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112963" y="152400"/>
          <a:ext cx="4918075" cy="6172200"/>
        </p:xfrm>
        <a:graphic>
          <a:graphicData uri="http://schemas.openxmlformats.org/presentationml/2006/ole">
            <p:oleObj spid="_x0000_s5122" name="Acrobat Document" r:id="rId3" imgW="5942857" imgH="8287907" progId="AcroExch.Document.11">
              <p:embed/>
            </p:oleObj>
          </a:graphicData>
        </a:graphic>
      </p:graphicFrame>
      <p:sp>
        <p:nvSpPr>
          <p:cNvPr id="3" name="TextBox 2"/>
          <p:cNvSpPr txBox="1"/>
          <p:nvPr/>
        </p:nvSpPr>
        <p:spPr>
          <a:xfrm>
            <a:off x="457200" y="1219200"/>
            <a:ext cx="1828801" cy="2031325"/>
          </a:xfrm>
          <a:prstGeom prst="rect">
            <a:avLst/>
          </a:prstGeom>
          <a:noFill/>
        </p:spPr>
        <p:txBody>
          <a:bodyPr wrap="square" rtlCol="0">
            <a:spAutoFit/>
          </a:bodyPr>
          <a:lstStyle/>
          <a:p>
            <a:r>
              <a:rPr lang="en-US" dirty="0" smtClean="0"/>
              <a:t>FOR SCHOLAR</a:t>
            </a:r>
          </a:p>
          <a:p>
            <a:r>
              <a:rPr lang="en-US" dirty="0" smtClean="0"/>
              <a:t>LOAN ,TO BE FILLED IF AMOUNT IS GREATER THAN 7.5 LAKHS INR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1061</TotalTime>
  <Words>382</Words>
  <Application>Microsoft Office PowerPoint</Application>
  <PresentationFormat>On-screen Show (4:3)</PresentationFormat>
  <Paragraphs>61</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Flow</vt:lpstr>
      <vt:lpstr>Acrobat Document</vt:lpstr>
      <vt:lpstr>SBI IIT KANPUR BRANCH CODE-01161</vt:lpstr>
      <vt:lpstr>Slide 2</vt:lpstr>
      <vt:lpstr>Slide 3</vt:lpstr>
      <vt:lpstr>Slide 4</vt:lpstr>
      <vt:lpstr>Slide 5</vt:lpstr>
      <vt:lpstr>Slide 6</vt:lpstr>
      <vt:lpstr>Slide 7</vt:lpstr>
      <vt:lpstr>Slide 8</vt:lpstr>
      <vt:lpstr>Slide 9</vt:lpstr>
    </vt:vector>
  </TitlesOfParts>
  <Company>SBI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 IIT KANPUR</dc:title>
  <dc:creator>5245931</dc:creator>
  <cp:lastModifiedBy>5245931</cp:lastModifiedBy>
  <cp:revision>106</cp:revision>
  <dcterms:created xsi:type="dcterms:W3CDTF">2020-11-10T12:32:21Z</dcterms:created>
  <dcterms:modified xsi:type="dcterms:W3CDTF">2020-11-11T06:14:41Z</dcterms:modified>
</cp:coreProperties>
</file>